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72" r:id="rId2"/>
    <p:sldId id="278" r:id="rId3"/>
    <p:sldId id="271" r:id="rId4"/>
    <p:sldId id="273" r:id="rId5"/>
    <p:sldId id="274" r:id="rId6"/>
    <p:sldId id="259" r:id="rId7"/>
    <p:sldId id="260" r:id="rId8"/>
    <p:sldId id="257" r:id="rId9"/>
    <p:sldId id="258" r:id="rId10"/>
    <p:sldId id="277" r:id="rId11"/>
    <p:sldId id="261" r:id="rId12"/>
    <p:sldId id="262" r:id="rId13"/>
    <p:sldId id="283" r:id="rId14"/>
    <p:sldId id="284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AB6"/>
    <a:srgbClr val="1708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B2C4CE-CEC4-4CDC-AE3E-2669269AC3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203DA4-FC1D-4200-A87A-9A16E9C3C9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598AAE-56E6-4847-BB6D-EF366E831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754A35-79A6-4338-B00A-006A93B49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BD190E-3410-45B0-8EEA-014380D3A0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CA9369-BB9A-4EB2-8B78-E4C7E1FE35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925C3B-2936-452D-A9D1-3BE1D79C8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8D0069-DD77-4447-8BB9-594F2158DA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FAAF5F-3D81-4BAD-887F-C59A3AA49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CE4AE8-18F9-41C5-9054-46CA9AE88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8B576B8-4798-4EC5-8F75-19A34ACA3B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C60AE2-2D1E-4852-A7F2-C46604CF5F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835025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614"/>
            <a:ext cx="8569325" cy="64087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z="1400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ОТКРЫТОЕ АКЦИОНЕРНОЕ ОБЩЕСТВО </a:t>
            </a:r>
            <a:br>
              <a:rPr lang="ru-RU" sz="1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«НАУЧНО-ИССЛЕДОВАТЕЛЬСКИЙ ИНСТИТУТ АВТОМОБИЛЬНОГО  ТРАНСПОРТА»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(ОАО «НИИАТ»)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800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sz="1400" dirty="0" smtClean="0"/>
              <a:t>Государственный  контракт № УД 47/192 от 28 июня 2007 г.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400" dirty="0" smtClean="0"/>
              <a:t>Срок действия контракта: июль 2007 г. –  2012 г.</a:t>
            </a:r>
            <a:r>
              <a:rPr lang="ru-RU" sz="1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ru-RU" sz="1800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sz="1800" dirty="0" smtClean="0"/>
              <a:t>тема: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folHlink"/>
                </a:solidFill>
              </a:rPr>
              <a:t>«</a:t>
            </a:r>
            <a:r>
              <a:rPr lang="ru-RU" sz="2400" b="1" dirty="0" smtClean="0">
                <a:solidFill>
                  <a:srgbClr val="00B0F0"/>
                </a:solidFill>
              </a:rPr>
              <a:t>Исследование проблем создания </a:t>
            </a:r>
            <a:endParaRPr lang="en-US" sz="2400" b="1" dirty="0" smtClean="0">
              <a:solidFill>
                <a:srgbClr val="00B0F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современной отечественной испытательной базы для оценки соответствия транспортных средств, составных частей конструкции, предметов дополнительного оборудования, запасных частей и принадлежностей транспортных средств установленным требованиям»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solidFill>
                <a:schemeClr val="folHlink"/>
              </a:solidFill>
            </a:endParaRPr>
          </a:p>
          <a:p>
            <a:pPr algn="r" eaLnBrk="1" hangingPunct="1">
              <a:lnSpc>
                <a:spcPct val="90000"/>
              </a:lnSpc>
            </a:pPr>
            <a:endParaRPr lang="en-US" sz="1400" dirty="0" smtClean="0">
              <a:solidFill>
                <a:schemeClr val="folHlink"/>
              </a:solidFill>
            </a:endParaRPr>
          </a:p>
          <a:p>
            <a:pPr algn="r" eaLnBrk="1" hangingPunct="1">
              <a:lnSpc>
                <a:spcPct val="90000"/>
              </a:lnSpc>
            </a:pPr>
            <a:endParaRPr lang="ru-RU" sz="1400" dirty="0" smtClean="0">
              <a:solidFill>
                <a:schemeClr val="folHlink"/>
              </a:solidFill>
            </a:endParaRPr>
          </a:p>
          <a:p>
            <a:pPr algn="r" eaLnBrk="1" hangingPunct="1">
              <a:lnSpc>
                <a:spcPct val="90000"/>
              </a:lnSpc>
            </a:pPr>
            <a:endParaRPr lang="ru-RU" sz="1400" dirty="0" smtClean="0">
              <a:solidFill>
                <a:schemeClr val="folHlink"/>
              </a:solidFill>
            </a:endParaRPr>
          </a:p>
          <a:p>
            <a:pPr algn="r" eaLnBrk="1" hangingPunct="1">
              <a:lnSpc>
                <a:spcPct val="90000"/>
              </a:lnSpc>
            </a:pPr>
            <a:endParaRPr lang="ru-RU" sz="1400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Ответственный исполнитель Сироткина А.В., зав отделом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«Конструктивная и Эксплуатационная безопасность АТС», к.т.н.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00B0F0"/>
                </a:solidFill>
              </a:rPr>
              <a:t>Потребность в инвестициях для создания современной испытательной базы</a:t>
            </a:r>
            <a:r>
              <a:rPr lang="en-US" sz="1800" dirty="0" smtClean="0">
                <a:solidFill>
                  <a:srgbClr val="00B0F0"/>
                </a:solidFill>
              </a:rPr>
              <a:t> </a:t>
            </a:r>
            <a:r>
              <a:rPr lang="ru-RU" sz="1800" b="1" dirty="0" smtClean="0">
                <a:solidFill>
                  <a:srgbClr val="00B0F0"/>
                </a:solidFill>
              </a:rPr>
              <a:t>по ключевым направлениям исследований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8042" r="6731" b="2392"/>
          <a:stretch>
            <a:fillRect/>
          </a:stretch>
        </p:blipFill>
        <p:spPr bwMode="auto">
          <a:xfrm>
            <a:off x="1259631" y="1124744"/>
            <a:ext cx="694135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7950" y="1052736"/>
            <a:ext cx="9144000" cy="792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«Содержащиеся...выводы и предложения используются при разработке соответствующих технических регламентов» </a:t>
            </a:r>
            <a:b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</a:rPr>
              <a:t>(Протокол Федерального дорожного агентства Минтранса Российской Федерации от 17 ноября 2008 года № СП-92)</a:t>
            </a:r>
            <a:endParaRPr lang="ru-RU" sz="11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6334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B0F0"/>
                </a:solidFill>
              </a:rPr>
              <a:t>Внедрение разработанных предложений </a:t>
            </a:r>
            <a:r>
              <a:rPr lang="en-US" sz="2000" b="1" dirty="0" smtClean="0">
                <a:solidFill>
                  <a:srgbClr val="00B0F0"/>
                </a:solidFill>
              </a:rPr>
              <a:t/>
            </a:r>
            <a:br>
              <a:rPr lang="en-US" sz="2000" b="1" dirty="0" smtClean="0">
                <a:solidFill>
                  <a:srgbClr val="00B0F0"/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>при техническом регулировании</a:t>
            </a:r>
            <a:endParaRPr lang="ru-RU" sz="1000" b="1" dirty="0" smtClean="0">
              <a:solidFill>
                <a:srgbClr val="00B0F0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l="6825" t="21976" r="9177" b="13852"/>
          <a:stretch>
            <a:fillRect/>
          </a:stretch>
        </p:blipFill>
        <p:spPr bwMode="auto">
          <a:xfrm>
            <a:off x="251520" y="1772816"/>
            <a:ext cx="8680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B0F0"/>
                </a:solidFill>
              </a:rPr>
              <a:t>НАУЧНОЕ СОПРОВОЖДЕНИЕ</a:t>
            </a:r>
            <a:br>
              <a:rPr lang="ru-RU" sz="2000" b="1" dirty="0" smtClean="0">
                <a:solidFill>
                  <a:srgbClr val="00B0F0"/>
                </a:solidFill>
              </a:rPr>
            </a:br>
            <a:r>
              <a:rPr lang="ru-RU" sz="2000" b="1" dirty="0" smtClean="0">
                <a:solidFill>
                  <a:srgbClr val="00B0F0"/>
                </a:solidFill>
              </a:rPr>
              <a:t>(корректировка нормативных документов)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16702" r="17052" b="8578"/>
          <a:stretch>
            <a:fillRect/>
          </a:stretch>
        </p:blipFill>
        <p:spPr bwMode="auto">
          <a:xfrm>
            <a:off x="971600" y="1268760"/>
            <a:ext cx="7024769" cy="477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r>
              <a:rPr lang="ru-RU" sz="2000" dirty="0" smtClean="0"/>
              <a:t>По результатам выполняемых работ в период  2009-2012 годы было:</a:t>
            </a:r>
          </a:p>
          <a:p>
            <a:r>
              <a:rPr lang="ru-RU" sz="2000" dirty="0" smtClean="0"/>
              <a:t>- опубликовано статей – 5;</a:t>
            </a:r>
          </a:p>
          <a:p>
            <a:r>
              <a:rPr lang="ru-RU" sz="2000" dirty="0" smtClean="0"/>
              <a:t>- сделано докладов -4;</a:t>
            </a:r>
          </a:p>
          <a:p>
            <a:r>
              <a:rPr lang="ru-RU" sz="2000" dirty="0" smtClean="0"/>
              <a:t>- выпущено учебно-методическое пособие - 1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ПУБЛИЧНОЕ ОБСУЖДЕНИЕ РЕЗУЛЬТАТОВ ВЫПОЛНЕННЫХ РАБОТ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r>
              <a:rPr lang="ru-RU" sz="2000" dirty="0" smtClean="0"/>
              <a:t>По результатам выполняемых работ в период  2009-2012 годы было:</a:t>
            </a:r>
          </a:p>
          <a:p>
            <a:r>
              <a:rPr lang="ru-RU" sz="2000" dirty="0" smtClean="0"/>
              <a:t>- опубликовано статей – 5;</a:t>
            </a:r>
          </a:p>
          <a:p>
            <a:r>
              <a:rPr lang="ru-RU" sz="2000" dirty="0" smtClean="0"/>
              <a:t>- сделано докладов -4;</a:t>
            </a:r>
          </a:p>
          <a:p>
            <a:r>
              <a:rPr lang="ru-RU" sz="2000" dirty="0" smtClean="0"/>
              <a:t>- выпущено учебно-методическое пособие - 1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ПУБЛИЧНОЕ ОБСУЖДЕНИЕ РЕЗУЛЬТАТОВ ВЫПОЛНЕННЫХ РАБОТ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Результаты выполненных в 2007-2011г. работ по теме, позволили подготовить предложения по коренному изменению законодательной и нормативной правовой базы, а также внести коррективы в функции министерств и ведомств, связанных с обеспечением безопасности АТС на различных этапах их функционирования, а именно: допуск к производству, допуск к обращению, допуск к эксплуатации, в т.ч. единичных транспортных средств и при внесении  изменений в конструкцию.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35696" y="2705464"/>
            <a:ext cx="5760640" cy="57952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9202" t="2299" r="13204" b="49151"/>
          <a:stretch>
            <a:fillRect/>
          </a:stretch>
        </p:blipFill>
        <p:spPr bwMode="auto">
          <a:xfrm>
            <a:off x="422189" y="260648"/>
            <a:ext cx="84702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824" t="61637" r="13204" b="4589"/>
          <a:stretch>
            <a:fillRect/>
          </a:stretch>
        </p:blipFill>
        <p:spPr bwMode="auto">
          <a:xfrm>
            <a:off x="1363331" y="3717032"/>
            <a:ext cx="752914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258" y="704741"/>
            <a:ext cx="7815198" cy="488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76" y="44624"/>
            <a:ext cx="8549680" cy="53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58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B0F0"/>
                </a:solidFill>
              </a:rPr>
              <a:t>Блок-схема системы контроля (оценки) АТС</a:t>
            </a:r>
            <a:br>
              <a:rPr lang="ru-RU" sz="1800" b="1" dirty="0" smtClean="0">
                <a:solidFill>
                  <a:srgbClr val="00B0F0"/>
                </a:solidFill>
              </a:rPr>
            </a:br>
            <a:r>
              <a:rPr lang="ru-RU" sz="1800" b="1" dirty="0" smtClean="0">
                <a:solidFill>
                  <a:srgbClr val="00B0F0"/>
                </a:solidFill>
              </a:rPr>
              <a:t> установленным требованиям на жизненном цикле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2" cstate="print"/>
          <a:srcRect l="6990" t="3860" r="6585" b="4901"/>
          <a:stretch>
            <a:fillRect/>
          </a:stretch>
        </p:blipFill>
        <p:spPr bwMode="auto">
          <a:xfrm>
            <a:off x="1331640" y="1104519"/>
            <a:ext cx="7560840" cy="498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765425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1800" dirty="0" smtClean="0"/>
              <a:t>    «В целом полагаем, что комплексное внедрение разработанных в ходе выполненных исследований предложений по внесению изменений в нормативную правовую базу отвечает как государственным и общественным интересам (обеспечение безопасности дорожного движения), так и интересам российских и иностранных производителей автомобильной техники (устранение необоснованных административных препятствий и технических барьеров в процедуре одобрения типа и обязательной сертификации продукции автомобилестроения)».</a:t>
            </a:r>
          </a:p>
          <a:p>
            <a:pPr algn="just" eaLnBrk="1" hangingPunct="1">
              <a:buFontTx/>
              <a:buNone/>
            </a:pP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ООО «ТЮФ ЗЮД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Русланд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10795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8232" y="260251"/>
            <a:ext cx="6548264" cy="100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ОРГАНИЗАЦИИ, ПРИНЯВШИЕ УЧАСТИЕ В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АПРОБАЦИИ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824163"/>
            <a:ext cx="8229600" cy="24765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ru-RU" sz="1800" dirty="0" smtClean="0"/>
              <a:t> </a:t>
            </a:r>
            <a:r>
              <a:rPr lang="en-US" sz="1800" dirty="0" smtClean="0"/>
              <a:t>  </a:t>
            </a:r>
            <a:r>
              <a:rPr lang="ru-RU" sz="1800" dirty="0" smtClean="0"/>
              <a:t>Значимость и актуальность разработанных ОАО «НИИАТ»  предложений по созданию современной отечественной испытательной базы в части методических подходов подтверждается выполненной ВНИИНМАШ в 2011 году научно-исследовательской работой по заказу </a:t>
            </a:r>
            <a:r>
              <a:rPr lang="ru-RU" sz="1800" dirty="0" err="1" smtClean="0"/>
              <a:t>Минпромторга</a:t>
            </a:r>
            <a:r>
              <a:rPr lang="ru-RU" sz="1800" dirty="0" smtClean="0"/>
              <a:t> «Технико-экономическое обоснование создания центров компетенции для выполнения научно-исследовательских, опытно-конструкторских и сертификационных работ на базе существующих центров и инженерных подразделений предприятий автомобилестроения».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2217737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РОССТАНДАРТ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Федеральное государственное унитарное предприятие 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«Всероссийский научно-исследовательский институт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стандартизации и сертификации в машиностроении»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ВНИИНМАШ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036638"/>
            <a:ext cx="14478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288" y="2679700"/>
            <a:ext cx="8229600" cy="3197225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ru-RU" sz="1800" dirty="0" smtClean="0"/>
              <a:t>   «В частности, разработанные ОАО «НИИАТ» в 2007-2008 годах предложения по реконструкции ключевых направлений испытаний и исследований ТС и развитию отечественной испытательной базы в области пассивной и активной безопасности, экологии,  надежности и приспособленности к дорожно-климатическим условиям эксплуатации в РФ и </a:t>
            </a:r>
            <a:r>
              <a:rPr lang="ru-RU" sz="1800" dirty="0" err="1" smtClean="0"/>
              <a:t>автокомпонентов</a:t>
            </a:r>
            <a:r>
              <a:rPr lang="ru-RU" sz="1800" dirty="0" smtClean="0"/>
              <a:t>, на которые распространяются отдельные Правила ЕЭК ООН, позволили предприятиям Дивизиона своевременно и заблаговременно провести системную модернизацию своей продукции, выходного контроля ее качества, и занять лидирующие позиции на отечественном рынке автобусов и осуществлять ее экспорт».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ООО «Русские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Автобусы-Группа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ГАЗ»</a:t>
            </a:r>
          </a:p>
        </p:txBody>
      </p:sp>
      <p:pic>
        <p:nvPicPr>
          <p:cNvPr id="10244" name="Picture 4" descr="C:\Users\User\Desktop\1181131255_0496.250x200.jpeg"/>
          <p:cNvPicPr>
            <a:picLocks noChangeAspect="1" noChangeArrowheads="1"/>
          </p:cNvPicPr>
          <p:nvPr/>
        </p:nvPicPr>
        <p:blipFill>
          <a:blip r:embed="rId2" cstate="print"/>
          <a:srcRect t="15120" b="20621"/>
          <a:stretch>
            <a:fillRect/>
          </a:stretch>
        </p:blipFill>
        <p:spPr bwMode="auto">
          <a:xfrm>
            <a:off x="755650" y="908050"/>
            <a:ext cx="2241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2752725"/>
            <a:ext cx="8229600" cy="18288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1800" smtClean="0"/>
              <a:t>     «Предложенные ОАО «НИАТ» решения в короткие сроки позволили адаптировать деятельность предприятия под требования «Технического регламента о безопасности колесных транспортных средств» в части Приложения №7, а также выявить ряд недоработок и противоречий, присутствующих в редакции «Регламента» от 10.09.2009 года».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ООО «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Техно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Групп»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1184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1081</TotalTime>
  <Words>443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     </vt:lpstr>
      <vt:lpstr>Слайд 2</vt:lpstr>
      <vt:lpstr>Слайд 3</vt:lpstr>
      <vt:lpstr>Слайд 4</vt:lpstr>
      <vt:lpstr>Блок-схема системы контроля (оценки) АТС  установленным требованиям на жизненном цикле</vt:lpstr>
      <vt:lpstr>ООО «ТЮФ ЗЮД Русланд»</vt:lpstr>
      <vt:lpstr>РОССТАНДАРТ Федеральное государственное унитарное предприятие  «Всероссийский научно-исследовательский институт  стандартизации и сертификации в машиностроении» ВНИИНМАШ</vt:lpstr>
      <vt:lpstr>ООО «Русские Автобусы-Группа ГАЗ»</vt:lpstr>
      <vt:lpstr>ООО «Техно Групп»</vt:lpstr>
      <vt:lpstr>Потребность в инвестициях для создания современной испытательной базы по ключевым направлениям исследований</vt:lpstr>
      <vt:lpstr>Внедрение разработанных предложений  при техническом регулировании</vt:lpstr>
      <vt:lpstr>НАУЧНОЕ СОПРОВОЖДЕНИЕ (корректировка нормативных документов)</vt:lpstr>
      <vt:lpstr>ПУБЛИЧНОЕ ОБСУЖДЕНИЕ РЕЗУЛЬТАТОВ ВЫПОЛНЕННЫХ РАБОТ</vt:lpstr>
      <vt:lpstr>ПУБЛИЧНОЕ ОБСУЖДЕНИЕ РЕЗУЛЬТАТОВ ВЫПОЛНЕННЫХ РАБОТ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ОРГАНИЗАЦИИ, ПРИНЯВШИЕ УЧАСТИЕ В АПРОБАЦИИ</dc:title>
  <dc:creator>Lika</dc:creator>
  <cp:lastModifiedBy>User4</cp:lastModifiedBy>
  <cp:revision>68</cp:revision>
  <dcterms:created xsi:type="dcterms:W3CDTF">2012-11-14T00:19:19Z</dcterms:created>
  <dcterms:modified xsi:type="dcterms:W3CDTF">2013-01-28T12:28:00Z</dcterms:modified>
</cp:coreProperties>
</file>